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66363" y="9852862"/>
            <a:ext cx="230632" cy="2253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4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6" Type="http://schemas.openxmlformats.org/officeDocument/2006/relationships/image" Target="../media/image5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1144269"/>
            <a:ext cx="6671945" cy="1683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 b="1" u="heavy">
                <a:latin typeface="Times New Roman"/>
                <a:cs typeface="Times New Roman"/>
              </a:rPr>
              <a:t>2</a:t>
            </a:r>
            <a:r>
              <a:rPr dirty="0" smtClean="0" sz="1600" spc="-15" b="1" u="heavy">
                <a:latin typeface="Times New Roman"/>
                <a:cs typeface="Times New Roman"/>
              </a:rPr>
              <a:t>-</a:t>
            </a:r>
            <a:r>
              <a:rPr dirty="0" smtClean="0" sz="1600" spc="-5" b="1" u="heavy">
                <a:latin typeface="Times New Roman"/>
                <a:cs typeface="Times New Roman"/>
              </a:rPr>
              <a:t>1</a:t>
            </a:r>
            <a:r>
              <a:rPr dirty="0" smtClean="0" sz="1600" spc="-15" b="1" u="heavy">
                <a:latin typeface="Times New Roman"/>
                <a:cs typeface="Times New Roman"/>
              </a:rPr>
              <a:t>-</a:t>
            </a:r>
            <a:r>
              <a:rPr dirty="0" smtClean="0" sz="1600" spc="-10" b="1" u="heavy">
                <a:latin typeface="Times New Roman"/>
                <a:cs typeface="Times New Roman"/>
              </a:rPr>
              <a:t>1</a:t>
            </a:r>
            <a:r>
              <a:rPr dirty="0" smtClean="0" sz="1600" spc="0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Ante</a:t>
            </a:r>
            <a:r>
              <a:rPr dirty="0" smtClean="0" sz="1600" spc="-5" b="1" u="heavy">
                <a:latin typeface="Times New Roman"/>
                <a:cs typeface="Times New Roman"/>
              </a:rPr>
              <a:t>n</a:t>
            </a:r>
            <a:r>
              <a:rPr dirty="0" smtClean="0" sz="1600" spc="-10" b="1" u="heavy">
                <a:latin typeface="Times New Roman"/>
                <a:cs typeface="Times New Roman"/>
              </a:rPr>
              <a:t>na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20" b="1" u="heavy">
                <a:latin typeface="Times New Roman"/>
                <a:cs typeface="Times New Roman"/>
              </a:rPr>
              <a:t>P</a:t>
            </a:r>
            <a:r>
              <a:rPr dirty="0" smtClean="0" sz="1600" spc="5" b="1" u="heavy">
                <a:latin typeface="Times New Roman"/>
                <a:cs typeface="Times New Roman"/>
              </a:rPr>
              <a:t>a</a:t>
            </a:r>
            <a:r>
              <a:rPr dirty="0" smtClean="0" sz="1600" spc="-10" b="1" u="heavy">
                <a:latin typeface="Times New Roman"/>
                <a:cs typeface="Times New Roman"/>
              </a:rPr>
              <a:t>t</a:t>
            </a:r>
            <a:r>
              <a:rPr dirty="0" smtClean="0" sz="1600" spc="-20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ern</a:t>
            </a:r>
            <a:r>
              <a:rPr dirty="0" smtClean="0" sz="1600" spc="0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Ty</a:t>
            </a:r>
            <a:r>
              <a:rPr dirty="0" smtClean="0" sz="1600" spc="-10" b="1" u="heavy">
                <a:latin typeface="Times New Roman"/>
                <a:cs typeface="Times New Roman"/>
              </a:rPr>
              <a:t>pes</a:t>
            </a:r>
            <a:endParaRPr sz="1600">
              <a:latin typeface="Times New Roman"/>
              <a:cs typeface="Times New Roman"/>
            </a:endParaRPr>
          </a:p>
          <a:p>
            <a:pPr marL="12700" marR="114300">
              <a:lnSpc>
                <a:spcPts val="1610"/>
              </a:lnSpc>
              <a:spcBef>
                <a:spcPts val="25"/>
              </a:spcBef>
              <a:buFont typeface="Times New Roman"/>
              <a:buAutoNum type="arabicPlain"/>
              <a:tabLst>
                <a:tab pos="161925" algn="l"/>
              </a:tabLst>
            </a:pP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pi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ttern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ic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25">
                <a:latin typeface="Times New Roman"/>
                <a:cs typeface="Times New Roman"/>
              </a:rPr>
              <a:t>“</a:t>
            </a:r>
            <a:r>
              <a:rPr dirty="0" smtClean="0" sz="1400" spc="0">
                <a:latin typeface="Times New Roman"/>
                <a:cs typeface="Times New Roman"/>
              </a:rPr>
              <a:t>a hypo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s.”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not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en 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for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12700" marR="12700">
              <a:lnSpc>
                <a:spcPts val="1610"/>
              </a:lnSpc>
              <a:buFont typeface="Times New Roman"/>
              <a:buAutoNum type="arabicPlain"/>
              <a:tabLst>
                <a:tab pos="161925" algn="l"/>
              </a:tabLst>
            </a:pPr>
            <a:r>
              <a:rPr dirty="0" smtClean="0" sz="1400" spc="-1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rec</a:t>
            </a:r>
            <a:r>
              <a:rPr dirty="0" smtClean="0" sz="1400" spc="-1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-3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tt</a:t>
            </a:r>
            <a:r>
              <a:rPr dirty="0" smtClean="0" sz="1400" spc="-10" b="1" u="heavy">
                <a:latin typeface="Times New Roman"/>
                <a:cs typeface="Times New Roman"/>
              </a:rPr>
              <a:t>e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5" b="1" u="heavy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“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effectiv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direc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term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dirty="0" smtClean="0" sz="1400">
                <a:latin typeface="Times New Roman"/>
                <a:cs typeface="Times New Roman"/>
              </a:rPr>
              <a:t>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.”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1788" y="2823971"/>
            <a:ext cx="4855464" cy="2410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88136" y="7874507"/>
            <a:ext cx="1530096" cy="1786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396740" y="7950707"/>
            <a:ext cx="1626108" cy="1370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44500" y="5412044"/>
            <a:ext cx="6675120" cy="2584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marR="147320" indent="-229235">
              <a:lnSpc>
                <a:spcPct val="96100"/>
              </a:lnSpc>
              <a:buFont typeface="Times New Roman"/>
              <a:buAutoNum type="alphaLcPeriod"/>
              <a:tabLst>
                <a:tab pos="4699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an-B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am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ntenn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fan-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eam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0">
                <a:latin typeface="Times New Roman"/>
                <a:cs typeface="Times New Roman"/>
              </a:rPr>
              <a:t> beam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idth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bea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469900" marR="17780" indent="-229235">
              <a:lnSpc>
                <a:spcPts val="1610"/>
              </a:lnSpc>
              <a:spcBef>
                <a:spcPts val="40"/>
              </a:spcBef>
              <a:buFont typeface="Times New Roman"/>
              <a:buAutoNum type="alphaLcPeriod"/>
              <a:tabLst>
                <a:tab pos="4699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encil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am</a:t>
            </a:r>
            <a:r>
              <a:rPr dirty="0" smtClean="0" sz="1400" spc="-3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anten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10" b="1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eam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 sy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etric 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endParaRPr sz="1400">
              <a:latin typeface="Times New Roman"/>
              <a:cs typeface="Times New Roman"/>
            </a:endParaRPr>
          </a:p>
          <a:p>
            <a:pPr algn="just" marL="12700" marR="12700">
              <a:lnSpc>
                <a:spcPts val="1610"/>
              </a:lnSpc>
              <a:spcBef>
                <a:spcPts val="10"/>
              </a:spcBef>
              <a:buFont typeface="Times New Roman"/>
              <a:buAutoNum type="arabicPlain" startAt="3"/>
              <a:tabLst>
                <a:tab pos="196850" algn="l"/>
              </a:tabLst>
            </a:pP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ni</a:t>
            </a:r>
            <a:r>
              <a:rPr dirty="0" smtClean="0" sz="1400" spc="0" b="1" u="heavy">
                <a:latin typeface="Times New Roman"/>
                <a:cs typeface="Times New Roman"/>
              </a:rPr>
              <a:t>di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ct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-8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tter</a:t>
            </a:r>
            <a:r>
              <a:rPr dirty="0" smtClean="0" sz="1400" spc="10" b="1" u="heavy">
                <a:latin typeface="Times New Roman"/>
                <a:cs typeface="Times New Roman"/>
              </a:rPr>
              <a:t>n</a:t>
            </a:r>
            <a:r>
              <a:rPr dirty="0" smtClean="0" sz="1400" spc="-10" b="1" u="heavy">
                <a:latin typeface="Times New Roman"/>
                <a:cs typeface="Times New Roman"/>
              </a:rPr>
              <a:t>: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unic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uth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[</a:t>
            </a:r>
            <a:r>
              <a:rPr dirty="0" smtClean="0" sz="1400" spc="0" i="1">
                <a:latin typeface="Times New Roman"/>
                <a:cs typeface="Times New Roman"/>
              </a:rPr>
              <a:t>θ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π</a:t>
            </a:r>
            <a:r>
              <a:rPr dirty="0" smtClean="0" sz="1400" spc="-10" i="1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2]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φ</a:t>
            </a:r>
            <a:r>
              <a:rPr dirty="0" smtClean="0" sz="1400" spc="10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10" i="1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“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uth)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).”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ec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al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of 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9"/>
              </a:spcBef>
              <a:buFont typeface="Times New Roman"/>
              <a:buAutoNum type="arabicPlain" startAt="3"/>
            </a:pPr>
            <a:endParaRPr sz="800"/>
          </a:p>
          <a:p>
            <a:pPr lvl="1" marL="902969" indent="-228600">
              <a:lnSpc>
                <a:spcPct val="100000"/>
              </a:lnSpc>
              <a:buFont typeface="Times New Roman"/>
              <a:buAutoNum type="alphaUcParenR"/>
              <a:tabLst>
                <a:tab pos="902969" algn="l"/>
                <a:tab pos="46462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nid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nal	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1158239"/>
            <a:ext cx="4750308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" y="1882139"/>
            <a:ext cx="6428232" cy="2924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4806695"/>
            <a:ext cx="6665976" cy="3433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246632" y="8240267"/>
            <a:ext cx="5061204" cy="1530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040891" y="1162811"/>
            <a:ext cx="224028" cy="179831"/>
          </a:xfrm>
          <a:custGeom>
            <a:avLst/>
            <a:gdLst/>
            <a:ahLst/>
            <a:cxnLst/>
            <a:rect l="l" t="t" r="r" b="b"/>
            <a:pathLst>
              <a:path w="224028" h="179831">
                <a:moveTo>
                  <a:pt x="0" y="179831"/>
                </a:moveTo>
                <a:lnTo>
                  <a:pt x="224028" y="179831"/>
                </a:lnTo>
                <a:lnTo>
                  <a:pt x="224028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41019" y="3189731"/>
            <a:ext cx="1063752" cy="318516"/>
          </a:xfrm>
          <a:custGeom>
            <a:avLst/>
            <a:gdLst/>
            <a:ahLst/>
            <a:cxnLst/>
            <a:rect l="l" t="t" r="r" b="b"/>
            <a:pathLst>
              <a:path w="1063752" h="318516">
                <a:moveTo>
                  <a:pt x="0" y="318516"/>
                </a:moveTo>
                <a:lnTo>
                  <a:pt x="1063752" y="318516"/>
                </a:lnTo>
                <a:lnTo>
                  <a:pt x="1063752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7146416"/>
            <a:ext cx="1254760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 b="1" u="heavy">
                <a:latin typeface="Times New Roman"/>
                <a:cs typeface="Times New Roman"/>
              </a:rPr>
              <a:t>2</a:t>
            </a:r>
            <a:r>
              <a:rPr dirty="0" smtClean="0" sz="1600" spc="-15" b="1" u="heavy">
                <a:latin typeface="Times New Roman"/>
                <a:cs typeface="Times New Roman"/>
              </a:rPr>
              <a:t>-</a:t>
            </a:r>
            <a:r>
              <a:rPr dirty="0" smtClean="0" sz="1600" spc="-10" b="1" u="heavy">
                <a:latin typeface="Times New Roman"/>
                <a:cs typeface="Times New Roman"/>
              </a:rPr>
              <a:t>5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25" b="1" u="heavy">
                <a:latin typeface="Times New Roman"/>
                <a:cs typeface="Times New Roman"/>
              </a:rPr>
              <a:t>G</a:t>
            </a:r>
            <a:r>
              <a:rPr dirty="0" smtClean="0" sz="1600" spc="-10" b="1" u="heavy">
                <a:latin typeface="Times New Roman"/>
                <a:cs typeface="Times New Roman"/>
              </a:rPr>
              <a:t>a</a:t>
            </a:r>
            <a:r>
              <a:rPr dirty="0" smtClean="0" sz="1600" spc="-10" b="1" u="heavy">
                <a:latin typeface="Times New Roman"/>
                <a:cs typeface="Times New Roman"/>
              </a:rPr>
              <a:t>in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5" b="1" u="heavy">
                <a:latin typeface="Times New Roman"/>
                <a:cs typeface="Times New Roman"/>
              </a:rPr>
              <a:t>(</a:t>
            </a:r>
            <a:r>
              <a:rPr dirty="0" smtClean="0" sz="1600" spc="-15" b="1" u="heavy">
                <a:latin typeface="Times New Roman"/>
                <a:cs typeface="Times New Roman"/>
              </a:rPr>
              <a:t>G</a:t>
            </a:r>
            <a:r>
              <a:rPr dirty="0" smtClean="0" sz="1600" spc="-10" b="1" u="heavy">
                <a:latin typeface="Times New Roman"/>
                <a:cs typeface="Times New Roman"/>
              </a:rPr>
              <a:t>)</a:t>
            </a:r>
            <a:r>
              <a:rPr dirty="0" smtClean="0" sz="1600" spc="-15" b="1" u="heavy">
                <a:latin typeface="Times New Roman"/>
                <a:cs typeface="Times New Roman"/>
              </a:rPr>
              <a:t>: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26463" y="1158239"/>
            <a:ext cx="4707636" cy="3023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370075" y="4187951"/>
            <a:ext cx="4815840" cy="186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824227" y="6054851"/>
            <a:ext cx="3910584" cy="1104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" y="7392923"/>
            <a:ext cx="6547104" cy="2340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2609850"/>
            <a:ext cx="221488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 ef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facte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8092820"/>
            <a:ext cx="2378075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 b="1" u="heavy">
                <a:latin typeface="Times New Roman"/>
                <a:cs typeface="Times New Roman"/>
              </a:rPr>
              <a:t>2</a:t>
            </a:r>
            <a:r>
              <a:rPr dirty="0" smtClean="0" sz="1600" spc="-15" b="1" u="heavy">
                <a:latin typeface="Times New Roman"/>
                <a:cs typeface="Times New Roman"/>
              </a:rPr>
              <a:t>-</a:t>
            </a:r>
            <a:r>
              <a:rPr dirty="0" smtClean="0" sz="1600" spc="-10" b="1" u="heavy">
                <a:latin typeface="Times New Roman"/>
                <a:cs typeface="Times New Roman"/>
              </a:rPr>
              <a:t>6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5" b="1" u="heavy">
                <a:latin typeface="Times New Roman"/>
                <a:cs typeface="Times New Roman"/>
              </a:rPr>
              <a:t>An</a:t>
            </a:r>
            <a:r>
              <a:rPr dirty="0" smtClean="0" sz="1600" spc="-20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enna</a:t>
            </a:r>
            <a:r>
              <a:rPr dirty="0" smtClean="0" sz="1600" spc="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ef</a:t>
            </a:r>
            <a:r>
              <a:rPr dirty="0" smtClean="0" sz="1600" spc="-20" b="1" u="heavy">
                <a:latin typeface="Times New Roman"/>
                <a:cs typeface="Times New Roman"/>
              </a:rPr>
              <a:t>f</a:t>
            </a:r>
            <a:r>
              <a:rPr dirty="0" smtClean="0" sz="1600" spc="5" b="1" u="heavy">
                <a:latin typeface="Times New Roman"/>
                <a:cs typeface="Times New Roman"/>
              </a:rPr>
              <a:t>i</a:t>
            </a:r>
            <a:r>
              <a:rPr dirty="0" smtClean="0" sz="1600" spc="-10" b="1" u="heavy">
                <a:latin typeface="Times New Roman"/>
                <a:cs typeface="Times New Roman"/>
              </a:rPr>
              <a:t>c</a:t>
            </a:r>
            <a:r>
              <a:rPr dirty="0" smtClean="0" sz="1600" spc="0" b="1" u="heavy">
                <a:latin typeface="Times New Roman"/>
                <a:cs typeface="Times New Roman"/>
              </a:rPr>
              <a:t>i</a:t>
            </a:r>
            <a:r>
              <a:rPr dirty="0" smtClean="0" sz="1600" spc="-10" b="1" u="heavy">
                <a:latin typeface="Times New Roman"/>
                <a:cs typeface="Times New Roman"/>
              </a:rPr>
              <a:t>ency</a:t>
            </a:r>
            <a:r>
              <a:rPr dirty="0" smtClean="0" sz="1600" spc="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(</a:t>
            </a:r>
            <a:r>
              <a:rPr dirty="0" smtClean="0" sz="1600" spc="-5" b="1" u="heavy">
                <a:latin typeface="Times New Roman"/>
                <a:cs typeface="Times New Roman"/>
              </a:rPr>
              <a:t>e</a:t>
            </a:r>
            <a:r>
              <a:rPr dirty="0" smtClean="0" sz="1600" spc="-10" b="1" u="heavy">
                <a:latin typeface="Times New Roman"/>
                <a:cs typeface="Times New Roman"/>
              </a:rPr>
              <a:t>)</a:t>
            </a:r>
            <a:r>
              <a:rPr dirty="0" smtClean="0" sz="1600" spc="-15" b="1" u="heavy">
                <a:latin typeface="Times New Roman"/>
                <a:cs typeface="Times New Roman"/>
              </a:rPr>
              <a:t>: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1158239"/>
            <a:ext cx="5602224" cy="1467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0" y="2830067"/>
            <a:ext cx="5922264" cy="871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" y="3706367"/>
            <a:ext cx="6688835" cy="4390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" y="8340852"/>
            <a:ext cx="6792468" cy="1275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1158239"/>
            <a:ext cx="5337048" cy="4040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1904" y="5402579"/>
            <a:ext cx="1475232" cy="403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5806439"/>
            <a:ext cx="5454396" cy="1074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0" y="6880859"/>
            <a:ext cx="4881372" cy="1307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1144269"/>
            <a:ext cx="2238375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 b="1" u="heavy">
                <a:latin typeface="Times New Roman"/>
                <a:cs typeface="Times New Roman"/>
              </a:rPr>
              <a:t>2</a:t>
            </a:r>
            <a:r>
              <a:rPr dirty="0" smtClean="0" sz="1600" spc="-15" b="1" u="heavy">
                <a:latin typeface="Times New Roman"/>
                <a:cs typeface="Times New Roman"/>
              </a:rPr>
              <a:t>-</a:t>
            </a:r>
            <a:r>
              <a:rPr dirty="0" smtClean="0" sz="1600" spc="-10" b="1" u="heavy">
                <a:latin typeface="Times New Roman"/>
                <a:cs typeface="Times New Roman"/>
              </a:rPr>
              <a:t>7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5" b="1" u="heavy">
                <a:latin typeface="Times New Roman"/>
                <a:cs typeface="Times New Roman"/>
              </a:rPr>
              <a:t>An</a:t>
            </a:r>
            <a:r>
              <a:rPr dirty="0" smtClean="0" sz="1600" spc="-20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enna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0" b="1" u="heavy">
                <a:latin typeface="Times New Roman"/>
                <a:cs typeface="Times New Roman"/>
              </a:rPr>
              <a:t>I</a:t>
            </a:r>
            <a:r>
              <a:rPr dirty="0" smtClean="0" sz="1600" spc="-25" b="1" u="heavy">
                <a:latin typeface="Times New Roman"/>
                <a:cs typeface="Times New Roman"/>
              </a:rPr>
              <a:t>m</a:t>
            </a:r>
            <a:r>
              <a:rPr dirty="0" smtClean="0" sz="1600" spc="10" b="1" u="heavy">
                <a:latin typeface="Times New Roman"/>
                <a:cs typeface="Times New Roman"/>
              </a:rPr>
              <a:t>p</a:t>
            </a:r>
            <a:r>
              <a:rPr dirty="0" smtClean="0" sz="1600" spc="-10" b="1" u="heavy">
                <a:latin typeface="Times New Roman"/>
                <a:cs typeface="Times New Roman"/>
              </a:rPr>
              <a:t>eda</a:t>
            </a:r>
            <a:r>
              <a:rPr dirty="0" smtClean="0" sz="1600" spc="-10" b="1" u="heavy">
                <a:latin typeface="Times New Roman"/>
                <a:cs typeface="Times New Roman"/>
              </a:rPr>
              <a:t>nce</a:t>
            </a:r>
            <a:r>
              <a:rPr dirty="0" smtClean="0" sz="1600" spc="-5" b="1" u="heavy">
                <a:latin typeface="Times New Roman"/>
                <a:cs typeface="Times New Roman"/>
              </a:rPr>
              <a:t>: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1392935"/>
            <a:ext cx="6473952" cy="247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4073651"/>
            <a:ext cx="6537959" cy="3636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0" y="7712964"/>
            <a:ext cx="6123432" cy="1200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932432" y="8913876"/>
            <a:ext cx="3680154" cy="765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1158239"/>
            <a:ext cx="6454140" cy="6825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1139697"/>
            <a:ext cx="6673215" cy="1102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910965">
              <a:lnSpc>
                <a:spcPct val="100000"/>
              </a:lnSpc>
            </a:pPr>
            <a:r>
              <a:rPr dirty="0" smtClean="0" sz="1600" spc="-5" b="1" u="heavy">
                <a:latin typeface="Times New Roman"/>
                <a:cs typeface="Times New Roman"/>
              </a:rPr>
              <a:t>2</a:t>
            </a:r>
            <a:r>
              <a:rPr dirty="0" smtClean="0" sz="1600" spc="-15" b="1" u="heavy">
                <a:latin typeface="Times New Roman"/>
                <a:cs typeface="Times New Roman"/>
              </a:rPr>
              <a:t>-</a:t>
            </a:r>
            <a:r>
              <a:rPr dirty="0" smtClean="0" sz="1600" spc="-5" b="1" u="heavy">
                <a:latin typeface="Times New Roman"/>
                <a:cs typeface="Times New Roman"/>
              </a:rPr>
              <a:t>1</a:t>
            </a:r>
            <a:r>
              <a:rPr dirty="0" smtClean="0" sz="1600" spc="-15" b="1" u="heavy">
                <a:latin typeface="Times New Roman"/>
                <a:cs typeface="Times New Roman"/>
              </a:rPr>
              <a:t>-</a:t>
            </a:r>
            <a:r>
              <a:rPr dirty="0" smtClean="0" sz="1600" spc="-10" b="1" u="heavy">
                <a:latin typeface="Times New Roman"/>
                <a:cs typeface="Times New Roman"/>
              </a:rPr>
              <a:t>2</a:t>
            </a:r>
            <a:r>
              <a:rPr dirty="0" smtClean="0" sz="1600" spc="0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Ra</a:t>
            </a:r>
            <a:r>
              <a:rPr dirty="0" smtClean="0" sz="1600" spc="-10" b="1" u="heavy">
                <a:latin typeface="Times New Roman"/>
                <a:cs typeface="Times New Roman"/>
              </a:rPr>
              <a:t>dia</a:t>
            </a:r>
            <a:r>
              <a:rPr dirty="0" smtClean="0" sz="1600" spc="-10" b="1" u="heavy">
                <a:latin typeface="Times New Roman"/>
                <a:cs typeface="Times New Roman"/>
              </a:rPr>
              <a:t>tion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5" b="1" u="heavy">
                <a:latin typeface="Times New Roman"/>
                <a:cs typeface="Times New Roman"/>
              </a:rPr>
              <a:t>P</a:t>
            </a:r>
            <a:r>
              <a:rPr dirty="0" smtClean="0" sz="1600" spc="-10" b="1" u="heavy">
                <a:latin typeface="Times New Roman"/>
                <a:cs typeface="Times New Roman"/>
              </a:rPr>
              <a:t>a</a:t>
            </a:r>
            <a:r>
              <a:rPr dirty="0" smtClean="0" sz="1600" spc="-10" b="1" u="heavy">
                <a:latin typeface="Times New Roman"/>
                <a:cs typeface="Times New Roman"/>
              </a:rPr>
              <a:t>t</a:t>
            </a:r>
            <a:r>
              <a:rPr dirty="0" smtClean="0" sz="1600" spc="-20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ern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Lo</a:t>
            </a:r>
            <a:r>
              <a:rPr dirty="0" smtClean="0" sz="1600" spc="-10" b="1" u="heavy">
                <a:latin typeface="Times New Roman"/>
                <a:cs typeface="Times New Roman"/>
              </a:rPr>
              <a:t>be</a:t>
            </a:r>
            <a:r>
              <a:rPr dirty="0" smtClean="0" sz="1600" spc="0" b="1" u="heavy">
                <a:latin typeface="Times New Roman"/>
                <a:cs typeface="Times New Roman"/>
              </a:rPr>
              <a:t>s</a:t>
            </a:r>
            <a:r>
              <a:rPr dirty="0" smtClean="0" sz="1600" spc="5" u="heavy">
                <a:latin typeface="Times New Roman"/>
                <a:cs typeface="Times New Roman"/>
              </a:rPr>
              <a:t>:</a:t>
            </a:r>
            <a:r>
              <a:rPr dirty="0" smtClean="0" sz="1600" spc="-10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94800"/>
              </a:lnSpc>
              <a:spcBef>
                <a:spcPts val="60"/>
              </a:spcBef>
            </a:pPr>
            <a:r>
              <a:rPr dirty="0" smtClean="0" sz="1400" b="1">
                <a:latin typeface="Times New Roman"/>
                <a:cs typeface="Times New Roman"/>
              </a:rPr>
              <a:t>A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be</a:t>
            </a:r>
            <a:r>
              <a:rPr dirty="0" smtClean="0" sz="1400" spc="90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“p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ttern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ou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ded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by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ns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la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ve</a:t>
            </a:r>
            <a:r>
              <a:rPr dirty="0" smtClean="0" sz="1400" spc="-2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ak 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en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it</a:t>
            </a:r>
            <a:r>
              <a:rPr dirty="0" smtClean="0" sz="1400" spc="5" b="1">
                <a:latin typeface="Times New Roman"/>
                <a:cs typeface="Times New Roman"/>
              </a:rPr>
              <a:t>y</a:t>
            </a:r>
            <a:r>
              <a:rPr dirty="0" smtClean="0" sz="1400" spc="-20" b="1">
                <a:latin typeface="Times New Roman"/>
                <a:cs typeface="Times New Roman"/>
              </a:rPr>
              <a:t>.</a:t>
            </a:r>
            <a:r>
              <a:rPr dirty="0" smtClean="0" sz="1400" spc="0" b="1">
                <a:latin typeface="Times New Roman"/>
                <a:cs typeface="Times New Roman"/>
              </a:rPr>
              <a:t>” 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ree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0">
                <a:latin typeface="Times New Roman"/>
                <a:cs typeface="Times New Roman"/>
              </a:rPr>
              <a:t> pa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cl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600" spc="-5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7026020"/>
            <a:ext cx="6674484" cy="2724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7145">
              <a:lnSpc>
                <a:spcPts val="1610"/>
              </a:lnSpc>
            </a:pPr>
            <a:r>
              <a:rPr dirty="0" smtClean="0" sz="1400">
                <a:latin typeface="Wingdings"/>
                <a:cs typeface="Wingdings"/>
              </a:rPr>
              <a:t></a:t>
            </a:r>
            <a:r>
              <a:rPr dirty="0" smtClean="0" sz="1400" spc="-18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in 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be </a:t>
            </a:r>
            <a:r>
              <a:rPr dirty="0" smtClean="0" sz="1400" spc="-25" b="1" i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aj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 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lo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e, </a:t>
            </a:r>
            <a:r>
              <a:rPr dirty="0" smtClean="0" sz="1400" spc="-3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ain </a:t>
            </a:r>
            <a:r>
              <a:rPr dirty="0" smtClean="0" sz="1400" spc="-3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) 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- 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ra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dirty="0" smtClean="0" sz="1400">
                <a:latin typeface="Wingdings"/>
                <a:cs typeface="Wingdings"/>
              </a:rPr>
              <a:t></a:t>
            </a:r>
            <a:r>
              <a:rPr dirty="0" smtClean="0" sz="1400" spc="-18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Mi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or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: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rad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192405" indent="-180340">
              <a:lnSpc>
                <a:spcPts val="1610"/>
              </a:lnSpc>
              <a:buFont typeface="Wingdings"/>
              <a:buChar char=""/>
              <a:tabLst>
                <a:tab pos="19240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Si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be: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192405" indent="-180340">
              <a:lnSpc>
                <a:spcPts val="1620"/>
              </a:lnSpc>
              <a:buFont typeface="Wingdings"/>
              <a:buChar char=""/>
              <a:tabLst>
                <a:tab pos="19240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Ba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k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: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lobe.</a:t>
            </a:r>
            <a:endParaRPr sz="1400">
              <a:latin typeface="Times New Roman"/>
              <a:cs typeface="Times New Roman"/>
            </a:endParaRPr>
          </a:p>
          <a:p>
            <a:pPr lvl="1" marL="469900" indent="-367665">
              <a:lnSpc>
                <a:spcPts val="1864"/>
              </a:lnSpc>
              <a:buFont typeface="Wingdings"/>
              <a:buChar char=""/>
              <a:tabLst>
                <a:tab pos="469900" algn="l"/>
              </a:tabLst>
            </a:pPr>
            <a:r>
              <a:rPr dirty="0" smtClean="0" sz="1600" spc="-10" b="1">
                <a:latin typeface="Times New Roman"/>
                <a:cs typeface="Times New Roman"/>
              </a:rPr>
              <a:t>Be</a:t>
            </a:r>
            <a:r>
              <a:rPr dirty="0" smtClean="0" sz="1600" spc="5" b="1">
                <a:latin typeface="Times New Roman"/>
                <a:cs typeface="Times New Roman"/>
              </a:rPr>
              <a:t>a</a:t>
            </a:r>
            <a:r>
              <a:rPr dirty="0" smtClean="0" sz="1600" spc="-40" b="1">
                <a:latin typeface="Times New Roman"/>
                <a:cs typeface="Times New Roman"/>
              </a:rPr>
              <a:t>m</a:t>
            </a:r>
            <a:r>
              <a:rPr dirty="0" smtClean="0" sz="1600" spc="5" b="1">
                <a:latin typeface="Times New Roman"/>
                <a:cs typeface="Times New Roman"/>
              </a:rPr>
              <a:t>w</a:t>
            </a:r>
            <a:r>
              <a:rPr dirty="0" smtClean="0" sz="1600" spc="-10" b="1">
                <a:latin typeface="Times New Roman"/>
                <a:cs typeface="Times New Roman"/>
              </a:rPr>
              <a:t>idth</a:t>
            </a:r>
            <a:endParaRPr sz="1600">
              <a:latin typeface="Times New Roman"/>
              <a:cs typeface="Times New Roman"/>
            </a:endParaRPr>
          </a:p>
          <a:p>
            <a:pPr marL="12700" marR="17780">
              <a:lnSpc>
                <a:spcPts val="1610"/>
              </a:lnSpc>
              <a:spcBef>
                <a:spcPts val="15"/>
              </a:spcBef>
              <a:buSzPct val="78571"/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5">
                <a:latin typeface="Times New Roman"/>
                <a:cs typeface="Times New Roman"/>
              </a:rPr>
              <a:t>idt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-off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obe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;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bea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rsa.</a:t>
            </a:r>
            <a:endParaRPr sz="1400">
              <a:latin typeface="Times New Roman"/>
              <a:cs typeface="Times New Roman"/>
            </a:endParaRPr>
          </a:p>
          <a:p>
            <a:pPr marL="143510" indent="-131445">
              <a:lnSpc>
                <a:spcPts val="1565"/>
              </a:lnSpc>
              <a:buFont typeface="Times New Roman"/>
              <a:buChar char="•"/>
              <a:tabLst>
                <a:tab pos="14351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nna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2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adja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radar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69900" marR="12700" indent="-229235">
              <a:lnSpc>
                <a:spcPts val="1610"/>
              </a:lnSpc>
              <a:spcBef>
                <a:spcPts val="40"/>
              </a:spcBef>
            </a:pPr>
            <a:r>
              <a:rPr dirty="0" smtClean="0" sz="1400" spc="5" b="1" i="1">
                <a:latin typeface="Times New Roman"/>
                <a:cs typeface="Times New Roman"/>
              </a:rPr>
              <a:t>1</a:t>
            </a:r>
            <a:r>
              <a:rPr dirty="0" smtClean="0" sz="1400" spc="0" b="1" i="1">
                <a:latin typeface="Times New Roman"/>
                <a:cs typeface="Times New Roman"/>
              </a:rPr>
              <a:t>- 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Ha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f-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er</a:t>
            </a:r>
            <a:r>
              <a:rPr dirty="0" smtClean="0" sz="1400" spc="1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20" b="1" i="1">
                <a:latin typeface="Times New Roman"/>
                <a:cs typeface="Times New Roman"/>
              </a:rPr>
              <a:t>a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dth</a:t>
            </a:r>
            <a:r>
              <a:rPr dirty="0" smtClean="0" sz="1400" spc="160" b="1" i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(</a:t>
            </a:r>
            <a:r>
              <a:rPr dirty="0" smtClean="0" sz="1400" spc="0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BW)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am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09"/>
              </a:spcBef>
            </a:pPr>
            <a:r>
              <a:rPr dirty="0" smtClean="0" baseline="11904" sz="2100" b="1" i="1">
                <a:latin typeface="Times New Roman"/>
                <a:cs typeface="Times New Roman"/>
              </a:rPr>
              <a:t>H</a:t>
            </a:r>
            <a:r>
              <a:rPr dirty="0" smtClean="0" baseline="11904" sz="2100" spc="-15" b="1" i="1">
                <a:latin typeface="Times New Roman"/>
                <a:cs typeface="Times New Roman"/>
              </a:rPr>
              <a:t>P</a:t>
            </a:r>
            <a:r>
              <a:rPr dirty="0" smtClean="0" baseline="11904" sz="2100" spc="0" b="1" i="1">
                <a:latin typeface="Times New Roman"/>
                <a:cs typeface="Times New Roman"/>
              </a:rPr>
              <a:t>BW</a:t>
            </a:r>
            <a:r>
              <a:rPr dirty="0" smtClean="0" baseline="11904" sz="2100" spc="-15" b="1" i="1">
                <a:latin typeface="Times New Roman"/>
                <a:cs typeface="Times New Roman"/>
              </a:rPr>
              <a:t>=</a:t>
            </a:r>
            <a:r>
              <a:rPr dirty="0" smtClean="0" baseline="11904" sz="2100" spc="0">
                <a:latin typeface="Cambria Math"/>
                <a:cs typeface="Cambria Math"/>
              </a:rPr>
              <a:t>|𝜽</a:t>
            </a:r>
            <a:r>
              <a:rPr dirty="0" smtClean="0" sz="1000" spc="-15">
                <a:latin typeface="Cambria Math"/>
                <a:cs typeface="Cambria Math"/>
              </a:rPr>
              <a:t>𝑯�</a:t>
            </a:r>
            <a:r>
              <a:rPr dirty="0" smtClean="0" sz="1000" spc="-10">
                <a:latin typeface="Cambria Math"/>
                <a:cs typeface="Cambria Math"/>
              </a:rPr>
              <a:t>𝒍��𝒕</a:t>
            </a:r>
            <a:r>
              <a:rPr dirty="0" smtClean="0" baseline="11904" sz="2100" spc="-15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𝜽</a:t>
            </a:r>
            <a:r>
              <a:rPr dirty="0" smtClean="0" sz="1000" spc="-15">
                <a:latin typeface="Cambria Math"/>
                <a:cs typeface="Cambria Math"/>
              </a:rPr>
              <a:t>𝑯�</a:t>
            </a:r>
            <a:r>
              <a:rPr dirty="0" smtClean="0" sz="1000" spc="-10">
                <a:latin typeface="Cambria Math"/>
                <a:cs typeface="Cambria Math"/>
              </a:rPr>
              <a:t>𝒓��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𝒕</a:t>
            </a:r>
            <a:r>
              <a:rPr dirty="0" smtClean="0" baseline="11904" sz="2100" spc="-15">
                <a:latin typeface="Cambria Math"/>
                <a:cs typeface="Cambria Math"/>
              </a:rPr>
              <a:t>|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9263" y="2238755"/>
            <a:ext cx="5620512" cy="4788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4668" y="1156462"/>
            <a:ext cx="6851650" cy="2372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 marR="3527425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For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Θ</a:t>
            </a:r>
            <a:r>
              <a:rPr dirty="0" smtClean="0" baseline="-9259" sz="1350" spc="0">
                <a:latin typeface="Times New Roman"/>
                <a:cs typeface="Times New Roman"/>
              </a:rPr>
              <a:t>ri</a:t>
            </a:r>
            <a:r>
              <a:rPr dirty="0" smtClean="0" baseline="-9259" sz="1350" spc="-7">
                <a:latin typeface="Times New Roman"/>
                <a:cs typeface="Times New Roman"/>
              </a:rPr>
              <a:t>g</a:t>
            </a:r>
            <a:r>
              <a:rPr dirty="0" smtClean="0" baseline="-9259" sz="1350" spc="7">
                <a:latin typeface="Times New Roman"/>
                <a:cs typeface="Times New Roman"/>
              </a:rPr>
              <a:t>h</a:t>
            </a:r>
            <a:r>
              <a:rPr dirty="0" smtClean="0" baseline="-9259" sz="1350" spc="0">
                <a:latin typeface="Times New Roman"/>
                <a:cs typeface="Times New Roman"/>
              </a:rPr>
              <a:t>t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45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θ</a:t>
            </a:r>
            <a:r>
              <a:rPr dirty="0" smtClean="0" baseline="-9259" sz="1350" spc="0">
                <a:latin typeface="Times New Roman"/>
                <a:cs typeface="Times New Roman"/>
              </a:rPr>
              <a:t>le</a:t>
            </a:r>
            <a:r>
              <a:rPr dirty="0" smtClean="0" baseline="-9259" sz="1350" spc="-22">
                <a:latin typeface="Times New Roman"/>
                <a:cs typeface="Times New Roman"/>
              </a:rPr>
              <a:t>f</a:t>
            </a:r>
            <a:r>
              <a:rPr dirty="0" smtClean="0" baseline="-9259" sz="1350" spc="0">
                <a:latin typeface="Times New Roman"/>
                <a:cs typeface="Times New Roman"/>
              </a:rPr>
              <a:t>t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35</a:t>
            </a:r>
            <a:endParaRPr sz="1400">
              <a:latin typeface="Times New Roman"/>
              <a:cs typeface="Times New Roman"/>
            </a:endParaRPr>
          </a:p>
          <a:p>
            <a:pPr marL="192405">
              <a:lnSpc>
                <a:spcPts val="158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PB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endParaRPr sz="1400">
              <a:latin typeface="Times New Roman"/>
              <a:cs typeface="Times New Roman"/>
            </a:endParaRPr>
          </a:p>
          <a:p>
            <a:pPr marL="649605" marR="14604" indent="-229235">
              <a:lnSpc>
                <a:spcPts val="1610"/>
              </a:lnSpc>
              <a:spcBef>
                <a:spcPts val="40"/>
              </a:spcBef>
            </a:pPr>
            <a:r>
              <a:rPr dirty="0" smtClean="0" sz="1400" spc="5" b="1" i="1">
                <a:latin typeface="Times New Roman"/>
                <a:cs typeface="Times New Roman"/>
              </a:rPr>
              <a:t>2</a:t>
            </a:r>
            <a:r>
              <a:rPr dirty="0" smtClean="0" sz="1400" spc="0" b="1" i="1">
                <a:latin typeface="Times New Roman"/>
                <a:cs typeface="Times New Roman"/>
              </a:rPr>
              <a:t>- 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Fi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2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2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20" b="1" i="1">
                <a:latin typeface="Times New Roman"/>
                <a:cs typeface="Times New Roman"/>
              </a:rPr>
              <a:t>a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</a:t>
            </a:r>
            <a:r>
              <a:rPr dirty="0" smtClean="0" sz="1400" spc="-25" b="1" i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-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BW)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..</a:t>
            </a:r>
            <a:endParaRPr sz="1400">
              <a:latin typeface="Times New Roman"/>
              <a:cs typeface="Times New Roman"/>
            </a:endParaRPr>
          </a:p>
          <a:p>
            <a:pPr marL="192405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lf</a:t>
            </a:r>
            <a:r>
              <a:rPr dirty="0" smtClean="0" sz="1400" spc="-15" b="1" i="1">
                <a:latin typeface="Times New Roman"/>
                <a:cs typeface="Times New Roman"/>
              </a:rPr>
              <a:t>-</a:t>
            </a:r>
            <a:r>
              <a:rPr dirty="0" smtClean="0" sz="1400" spc="0" b="1" i="1">
                <a:latin typeface="Times New Roman"/>
                <a:cs typeface="Times New Roman"/>
              </a:rPr>
              <a:t>po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er</a:t>
            </a:r>
            <a:r>
              <a:rPr dirty="0" smtClean="0" sz="1400" spc="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nt</a:t>
            </a:r>
            <a:r>
              <a:rPr dirty="0" smtClean="0" sz="1400" spc="10" b="1" i="1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192405" indent="-180340">
              <a:lnSpc>
                <a:spcPts val="1905"/>
              </a:lnSpc>
              <a:buSzPct val="114285"/>
              <a:buFont typeface="Symbol"/>
              <a:buChar char=""/>
              <a:tabLst>
                <a:tab pos="19240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ield </a:t>
            </a:r>
            <a:r>
              <a:rPr dirty="0" smtClean="0" sz="1400" spc="-2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att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rn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0.</a:t>
            </a:r>
            <a:r>
              <a:rPr dirty="0" smtClean="0" sz="1400" spc="-10" b="1">
                <a:latin typeface="Times New Roman"/>
                <a:cs typeface="Times New Roman"/>
              </a:rPr>
              <a:t>7</a:t>
            </a:r>
            <a:r>
              <a:rPr dirty="0" smtClean="0" sz="1400" spc="-10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7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ue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(f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92405" marR="1094740" indent="-180340">
              <a:lnSpc>
                <a:spcPts val="1610"/>
              </a:lnSpc>
              <a:spcBef>
                <a:spcPts val="310"/>
              </a:spcBef>
              <a:buSzPct val="114285"/>
              <a:buFont typeface="Symbol"/>
              <a:buChar char=""/>
              <a:tabLst>
                <a:tab pos="19240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 pat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ern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 s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) 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0</a:t>
            </a:r>
            <a:r>
              <a:rPr dirty="0" smtClean="0" sz="1400" spc="-20" b="1">
                <a:latin typeface="Times New Roman"/>
                <a:cs typeface="Times New Roman"/>
              </a:rPr>
              <a:t>.</a:t>
            </a:r>
            <a:r>
              <a:rPr dirty="0" smtClean="0" sz="1400" spc="0" b="1">
                <a:latin typeface="Times New Roman"/>
                <a:cs typeface="Times New Roman"/>
              </a:rPr>
              <a:t>5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lue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92405" indent="-180340">
              <a:lnSpc>
                <a:spcPts val="1905"/>
              </a:lnSpc>
              <a:buSzPct val="114285"/>
              <a:buFont typeface="Symbol"/>
              <a:buChar char=""/>
              <a:tabLst>
                <a:tab pos="19240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 pat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ern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B) at </a:t>
            </a:r>
            <a:r>
              <a:rPr dirty="0" smtClean="0" sz="1400" spc="-10" b="1">
                <a:latin typeface="Times New Roman"/>
                <a:cs typeface="Times New Roman"/>
              </a:rPr>
              <a:t>−</a:t>
            </a:r>
            <a:r>
              <a:rPr dirty="0" smtClean="0" sz="1400" spc="0" b="1">
                <a:latin typeface="Times New Roman"/>
                <a:cs typeface="Times New Roman"/>
              </a:rPr>
              <a:t>3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dB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3726179"/>
            <a:ext cx="5986272" cy="5507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6460616"/>
            <a:ext cx="6673215" cy="1712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 b="1" u="heavy">
                <a:latin typeface="Times New Roman"/>
                <a:cs typeface="Times New Roman"/>
              </a:rPr>
              <a:t>2</a:t>
            </a:r>
            <a:r>
              <a:rPr dirty="0" smtClean="0" sz="1600" spc="-15" b="1" u="heavy">
                <a:latin typeface="Times New Roman"/>
                <a:cs typeface="Times New Roman"/>
              </a:rPr>
              <a:t>-</a:t>
            </a:r>
            <a:r>
              <a:rPr dirty="0" smtClean="0" sz="1600" spc="-5" b="1" u="heavy">
                <a:latin typeface="Times New Roman"/>
                <a:cs typeface="Times New Roman"/>
              </a:rPr>
              <a:t>1</a:t>
            </a:r>
            <a:r>
              <a:rPr dirty="0" smtClean="0" sz="1600" spc="-15" b="1" u="heavy">
                <a:latin typeface="Times New Roman"/>
                <a:cs typeface="Times New Roman"/>
              </a:rPr>
              <a:t>-</a:t>
            </a:r>
            <a:r>
              <a:rPr dirty="0" smtClean="0" sz="1600" spc="-5" b="1" u="heavy">
                <a:latin typeface="Times New Roman"/>
                <a:cs typeface="Times New Roman"/>
              </a:rPr>
              <a:t>3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r>
              <a:rPr dirty="0" smtClean="0" sz="1600" spc="-15" b="1" u="heavy">
                <a:latin typeface="Times New Roman"/>
                <a:cs typeface="Times New Roman"/>
              </a:rPr>
              <a:t> </a:t>
            </a:r>
            <a:r>
              <a:rPr dirty="0" smtClean="0" sz="1600" spc="-15" b="1" u="heavy">
                <a:latin typeface="Times New Roman"/>
                <a:cs typeface="Times New Roman"/>
              </a:rPr>
              <a:t>An</a:t>
            </a:r>
            <a:r>
              <a:rPr dirty="0" smtClean="0" sz="1600" spc="-5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enna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20" b="1" u="heavy">
                <a:latin typeface="Times New Roman"/>
                <a:cs typeface="Times New Roman"/>
              </a:rPr>
              <a:t>F</a:t>
            </a:r>
            <a:r>
              <a:rPr dirty="0" smtClean="0" sz="1600" spc="5" b="1" u="heavy">
                <a:latin typeface="Times New Roman"/>
                <a:cs typeface="Times New Roman"/>
              </a:rPr>
              <a:t>i</a:t>
            </a:r>
            <a:r>
              <a:rPr dirty="0" smtClean="0" sz="1600" spc="-10" b="1" u="heavy">
                <a:latin typeface="Times New Roman"/>
                <a:cs typeface="Times New Roman"/>
              </a:rPr>
              <a:t>eld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Ty</a:t>
            </a:r>
            <a:r>
              <a:rPr dirty="0" smtClean="0" sz="1600" spc="-10" b="1" u="heavy">
                <a:latin typeface="Times New Roman"/>
                <a:cs typeface="Times New Roman"/>
              </a:rPr>
              <a:t>pe</a:t>
            </a:r>
            <a:r>
              <a:rPr dirty="0" smtClean="0" sz="1600" spc="0" b="1" u="heavy">
                <a:latin typeface="Times New Roman"/>
                <a:cs typeface="Times New Roman"/>
              </a:rPr>
              <a:t>s</a:t>
            </a:r>
            <a:r>
              <a:rPr dirty="0" smtClean="0" sz="1600" spc="-15" b="1" u="heavy">
                <a:latin typeface="Times New Roman"/>
                <a:cs typeface="Times New Roman"/>
              </a:rPr>
              <a:t>: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marL="12700" marR="12700">
              <a:lnSpc>
                <a:spcPts val="161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-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3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eld</a:t>
            </a:r>
            <a:r>
              <a:rPr dirty="0" smtClean="0" sz="1400" spc="-15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ts val="1610"/>
              </a:lnSpc>
            </a:pPr>
            <a:r>
              <a:rPr dirty="0" smtClean="0" sz="1400" b="1">
                <a:latin typeface="Times New Roman"/>
                <a:cs typeface="Times New Roman"/>
              </a:rPr>
              <a:t>-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iel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10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g)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</a:pPr>
            <a:r>
              <a:rPr dirty="0" smtClean="0" sz="1600" spc="-5" b="1" u="heavy">
                <a:latin typeface="Times New Roman"/>
                <a:cs typeface="Times New Roman"/>
              </a:rPr>
              <a:t>2</a:t>
            </a:r>
            <a:r>
              <a:rPr dirty="0" smtClean="0" sz="1600" spc="-15" b="1" u="heavy">
                <a:latin typeface="Times New Roman"/>
                <a:cs typeface="Times New Roman"/>
              </a:rPr>
              <a:t>-</a:t>
            </a:r>
            <a:r>
              <a:rPr dirty="0" smtClean="0" sz="1600" spc="-5" b="1" u="heavy">
                <a:latin typeface="Times New Roman"/>
                <a:cs typeface="Times New Roman"/>
              </a:rPr>
              <a:t>1</a:t>
            </a:r>
            <a:r>
              <a:rPr dirty="0" smtClean="0" sz="1600" spc="-15" b="1" u="heavy">
                <a:latin typeface="Times New Roman"/>
                <a:cs typeface="Times New Roman"/>
              </a:rPr>
              <a:t>-</a:t>
            </a:r>
            <a:r>
              <a:rPr dirty="0" smtClean="0" sz="1600" spc="-5" b="1" u="heavy">
                <a:latin typeface="Times New Roman"/>
                <a:cs typeface="Times New Roman"/>
              </a:rPr>
              <a:t>4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r>
              <a:rPr dirty="0" smtClean="0" sz="1600" spc="-15" b="1" u="heavy">
                <a:latin typeface="Times New Roman"/>
                <a:cs typeface="Times New Roman"/>
              </a:rPr>
              <a:t> </a:t>
            </a:r>
            <a:r>
              <a:rPr dirty="0" smtClean="0" sz="1600" spc="-15" b="1" u="heavy">
                <a:latin typeface="Times New Roman"/>
                <a:cs typeface="Times New Roman"/>
              </a:rPr>
              <a:t>An</a:t>
            </a:r>
            <a:r>
              <a:rPr dirty="0" smtClean="0" sz="1600" spc="-5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enna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20" b="1" u="heavy">
                <a:latin typeface="Times New Roman"/>
                <a:cs typeface="Times New Roman"/>
              </a:rPr>
              <a:t>F</a:t>
            </a:r>
            <a:r>
              <a:rPr dirty="0" smtClean="0" sz="1600" spc="5" b="1" u="heavy">
                <a:latin typeface="Times New Roman"/>
                <a:cs typeface="Times New Roman"/>
              </a:rPr>
              <a:t>i</a:t>
            </a:r>
            <a:r>
              <a:rPr dirty="0" smtClean="0" sz="1600" spc="-10" b="1" u="heavy">
                <a:latin typeface="Times New Roman"/>
                <a:cs typeface="Times New Roman"/>
              </a:rPr>
              <a:t>eld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Regi</a:t>
            </a:r>
            <a:r>
              <a:rPr dirty="0" smtClean="0" sz="1600" spc="-5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n</a:t>
            </a:r>
            <a:r>
              <a:rPr dirty="0" smtClean="0" sz="1600" spc="0" b="1" u="heavy">
                <a:latin typeface="Times New Roman"/>
                <a:cs typeface="Times New Roman"/>
              </a:rPr>
              <a:t>s</a:t>
            </a:r>
            <a:r>
              <a:rPr dirty="0" smtClean="0" sz="1600" spc="-15" b="1" u="heavy">
                <a:latin typeface="Times New Roman"/>
                <a:cs typeface="Times New Roman"/>
              </a:rPr>
              <a:t>: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marL="12700" marR="112395">
              <a:lnSpc>
                <a:spcPts val="161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the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40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,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 be 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000" spc="-10">
                <a:latin typeface="Times New Roman"/>
                <a:cs typeface="Times New Roman"/>
              </a:rPr>
              <a:t>:</a:t>
            </a:r>
            <a:r>
              <a:rPr dirty="0" smtClean="0" sz="1000" spc="-5">
                <a:latin typeface="Times New Roman"/>
                <a:cs typeface="Times New Roman"/>
              </a:rPr>
              <a:t>-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9795" y="8295385"/>
            <a:ext cx="3263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8790" y="8159368"/>
            <a:ext cx="3257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2𝐷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endParaRPr baseline="27777" sz="15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5471" y="8414257"/>
            <a:ext cx="1181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𝜆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01490" y="8422894"/>
            <a:ext cx="307848" cy="0"/>
          </a:xfrm>
          <a:custGeom>
            <a:avLst/>
            <a:gdLst/>
            <a:ahLst/>
            <a:cxnLst/>
            <a:rect l="l" t="t" r="r" b="b"/>
            <a:pathLst>
              <a:path w="307848" h="0">
                <a:moveTo>
                  <a:pt x="0" y="0"/>
                </a:moveTo>
                <a:lnTo>
                  <a:pt x="30784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44500" y="8578850"/>
            <a:ext cx="6557645" cy="10439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 D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i="1">
                <a:latin typeface="Times New Roman"/>
                <a:cs typeface="Times New Roman"/>
              </a:rPr>
              <a:t>λ </a:t>
            </a:r>
            <a:r>
              <a:rPr dirty="0" smtClean="0" sz="140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ts val="1620"/>
              </a:lnSpc>
              <a:spcBef>
                <a:spcPts val="30"/>
              </a:spcBef>
            </a:pP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ve </a:t>
            </a:r>
            <a:r>
              <a:rPr dirty="0" smtClean="0" sz="1400" spc="-10" b="1">
                <a:latin typeface="Times New Roman"/>
                <a:cs typeface="Times New Roman"/>
              </a:rPr>
              <a:t>N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ar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ld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ion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outer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dirty="0" smtClean="0" sz="140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" y="1158239"/>
            <a:ext cx="6548628" cy="5305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53866" y="1398269"/>
            <a:ext cx="8464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𝑅≤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0.62</a:t>
            </a:r>
            <a:r>
              <a:rPr dirty="0" smtClean="0" baseline="7936" sz="2100" spc="217">
                <a:latin typeface="Cambria Math"/>
                <a:cs typeface="Cambria Math"/>
              </a:rPr>
              <a:t>√</a:t>
            </a:r>
            <a:endParaRPr baseline="7936" sz="21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3778" y="1209293"/>
            <a:ext cx="227329" cy="2781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5873" sz="2100">
                <a:latin typeface="Cambria Math"/>
                <a:cs typeface="Cambria Math"/>
              </a:rPr>
              <a:t>𝐷</a:t>
            </a:r>
            <a:r>
              <a:rPr dirty="0" smtClean="0" sz="1000" spc="20">
                <a:latin typeface="Cambria Math"/>
                <a:cs typeface="Cambria Math"/>
              </a:rPr>
              <a:t>3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30166" y="1517141"/>
            <a:ext cx="1181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𝜆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86478" y="1525777"/>
            <a:ext cx="209092" cy="0"/>
          </a:xfrm>
          <a:custGeom>
            <a:avLst/>
            <a:gdLst/>
            <a:ahLst/>
            <a:cxnLst/>
            <a:rect l="l" t="t" r="r" b="b"/>
            <a:pathLst>
              <a:path w="209092" h="0">
                <a:moveTo>
                  <a:pt x="0" y="0"/>
                </a:moveTo>
                <a:lnTo>
                  <a:pt x="20909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086478" y="1199489"/>
            <a:ext cx="209092" cy="0"/>
          </a:xfrm>
          <a:custGeom>
            <a:avLst/>
            <a:gdLst/>
            <a:ahLst/>
            <a:cxnLst/>
            <a:rect l="l" t="t" r="r" b="b"/>
            <a:pathLst>
              <a:path w="209092" h="0">
                <a:moveTo>
                  <a:pt x="0" y="0"/>
                </a:moveTo>
                <a:lnTo>
                  <a:pt x="209092" y="0"/>
                </a:lnTo>
              </a:path>
            </a:pathLst>
          </a:custGeom>
          <a:ln w="137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44500" y="1787397"/>
            <a:ext cx="6414135" cy="619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ld (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el)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5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39795" y="2529077"/>
            <a:ext cx="3270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𝑅≤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8790" y="2393441"/>
            <a:ext cx="3257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2𝐷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endParaRPr baseline="27777" sz="15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95471" y="2647950"/>
            <a:ext cx="1181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𝜆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01490" y="2656585"/>
            <a:ext cx="307848" cy="0"/>
          </a:xfrm>
          <a:custGeom>
            <a:avLst/>
            <a:gdLst/>
            <a:ahLst/>
            <a:cxnLst/>
            <a:rect l="l" t="t" r="r" b="b"/>
            <a:pathLst>
              <a:path w="307848" h="0">
                <a:moveTo>
                  <a:pt x="0" y="0"/>
                </a:moveTo>
                <a:lnTo>
                  <a:pt x="30784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4500" y="2826765"/>
            <a:ext cx="6596380" cy="826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3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ar-</a:t>
            </a:r>
            <a:r>
              <a:rPr dirty="0" smtClean="0" sz="1400" spc="-2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ld (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u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hofer)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ion :-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nna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the</a:t>
            </a:r>
            <a:r>
              <a:rPr dirty="0" smtClean="0" sz="1400" spc="0">
                <a:latin typeface="Times New Roman"/>
                <a:cs typeface="Times New Roman"/>
              </a:rPr>
              <a:t> 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 (p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far fi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exi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than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80"/>
              </a:lnSpc>
            </a:pP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9779" y="3774566"/>
            <a:ext cx="3270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𝑅&gt;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00298" y="3638930"/>
            <a:ext cx="3257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2𝐷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endParaRPr baseline="27777" sz="15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06979" y="3893439"/>
            <a:ext cx="1181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𝜆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12998" y="3902075"/>
            <a:ext cx="307848" cy="0"/>
          </a:xfrm>
          <a:custGeom>
            <a:avLst/>
            <a:gdLst/>
            <a:ahLst/>
            <a:cxnLst/>
            <a:rect l="l" t="t" r="r" b="b"/>
            <a:pathLst>
              <a:path w="307848" h="0">
                <a:moveTo>
                  <a:pt x="0" y="0"/>
                </a:moveTo>
                <a:lnTo>
                  <a:pt x="30784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552571" y="3774566"/>
            <a:ext cx="14560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�𝑟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𝑡ℎ�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𝑎�𝑡���𝑎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60932" y="4072127"/>
            <a:ext cx="4832604" cy="255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57200" y="6629400"/>
            <a:ext cx="5486400" cy="3134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403603" y="7202423"/>
            <a:ext cx="669035" cy="501396"/>
          </a:xfrm>
          <a:custGeom>
            <a:avLst/>
            <a:gdLst/>
            <a:ahLst/>
            <a:cxnLst/>
            <a:rect l="l" t="t" r="r" b="b"/>
            <a:pathLst>
              <a:path w="669036" h="501396">
                <a:moveTo>
                  <a:pt x="0" y="501395"/>
                </a:moveTo>
                <a:lnTo>
                  <a:pt x="669035" y="501395"/>
                </a:lnTo>
                <a:lnTo>
                  <a:pt x="669035" y="0"/>
                </a:lnTo>
                <a:lnTo>
                  <a:pt x="0" y="0"/>
                </a:lnTo>
                <a:lnTo>
                  <a:pt x="0" y="501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482597" y="7245984"/>
            <a:ext cx="471170" cy="418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20"/>
              </a:lnSpc>
            </a:pPr>
            <a:r>
              <a:rPr dirty="0" smtClean="0" sz="140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72639" y="7409688"/>
            <a:ext cx="943356" cy="499872"/>
          </a:xfrm>
          <a:custGeom>
            <a:avLst/>
            <a:gdLst/>
            <a:ahLst/>
            <a:cxnLst/>
            <a:rect l="l" t="t" r="r" b="b"/>
            <a:pathLst>
              <a:path w="943356" h="499872">
                <a:moveTo>
                  <a:pt x="0" y="499872"/>
                </a:moveTo>
                <a:lnTo>
                  <a:pt x="943356" y="499872"/>
                </a:lnTo>
                <a:lnTo>
                  <a:pt x="943356" y="0"/>
                </a:lnTo>
                <a:lnTo>
                  <a:pt x="0" y="0"/>
                </a:lnTo>
                <a:lnTo>
                  <a:pt x="0" y="499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151633" y="7454265"/>
            <a:ext cx="608330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 spc="-1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1104" y="7908035"/>
            <a:ext cx="716280" cy="295656"/>
          </a:xfrm>
          <a:custGeom>
            <a:avLst/>
            <a:gdLst/>
            <a:ahLst/>
            <a:cxnLst/>
            <a:rect l="l" t="t" r="r" b="b"/>
            <a:pathLst>
              <a:path w="716280" h="295655">
                <a:moveTo>
                  <a:pt x="0" y="295656"/>
                </a:moveTo>
                <a:lnTo>
                  <a:pt x="716280" y="295656"/>
                </a:lnTo>
                <a:lnTo>
                  <a:pt x="716280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29844" y="7938388"/>
            <a:ext cx="55943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3191" y="8663940"/>
            <a:ext cx="1211580" cy="243839"/>
          </a:xfrm>
          <a:custGeom>
            <a:avLst/>
            <a:gdLst/>
            <a:ahLst/>
            <a:cxnLst/>
            <a:rect l="l" t="t" r="r" b="b"/>
            <a:pathLst>
              <a:path w="1211580" h="243840">
                <a:moveTo>
                  <a:pt x="0" y="243840"/>
                </a:moveTo>
                <a:lnTo>
                  <a:pt x="1211580" y="243840"/>
                </a:lnTo>
                <a:lnTo>
                  <a:pt x="1211580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126236" y="8907779"/>
            <a:ext cx="1249680" cy="350520"/>
          </a:xfrm>
          <a:custGeom>
            <a:avLst/>
            <a:gdLst/>
            <a:ahLst/>
            <a:cxnLst/>
            <a:rect l="l" t="t" r="r" b="b"/>
            <a:pathLst>
              <a:path w="1249680" h="350520">
                <a:moveTo>
                  <a:pt x="0" y="350519"/>
                </a:moveTo>
                <a:lnTo>
                  <a:pt x="1249680" y="350519"/>
                </a:lnTo>
                <a:lnTo>
                  <a:pt x="1249680" y="0"/>
                </a:lnTo>
                <a:lnTo>
                  <a:pt x="0" y="0"/>
                </a:lnTo>
                <a:lnTo>
                  <a:pt x="0" y="350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71931" y="8694673"/>
            <a:ext cx="1826895" cy="469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Fee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endParaRPr sz="1400">
              <a:latin typeface="Times New Roman"/>
              <a:cs typeface="Times New Roman"/>
            </a:endParaRPr>
          </a:p>
          <a:p>
            <a:pPr marL="745490">
              <a:lnSpc>
                <a:spcPct val="100000"/>
              </a:lnSpc>
              <a:spcBef>
                <a:spcPts val="240"/>
              </a:spcBef>
            </a:pPr>
            <a:r>
              <a:rPr dirty="0" smtClean="0" sz="1400" spc="-16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near zo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31492" y="9258300"/>
            <a:ext cx="1629156" cy="499872"/>
          </a:xfrm>
          <a:custGeom>
            <a:avLst/>
            <a:gdLst/>
            <a:ahLst/>
            <a:cxnLst/>
            <a:rect l="l" t="t" r="r" b="b"/>
            <a:pathLst>
              <a:path w="1629155" h="499872">
                <a:moveTo>
                  <a:pt x="0" y="499871"/>
                </a:moveTo>
                <a:lnTo>
                  <a:pt x="1629156" y="499871"/>
                </a:lnTo>
                <a:lnTo>
                  <a:pt x="1629156" y="0"/>
                </a:lnTo>
                <a:lnTo>
                  <a:pt x="0" y="0"/>
                </a:lnTo>
                <a:lnTo>
                  <a:pt x="0" y="499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110485" y="9303207"/>
            <a:ext cx="1122045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ear 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0">
                <a:latin typeface="Times New Roman"/>
                <a:cs typeface="Times New Roman"/>
              </a:rPr>
              <a:t> (Fre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94632" y="9387840"/>
            <a:ext cx="1869948" cy="509016"/>
          </a:xfrm>
          <a:custGeom>
            <a:avLst/>
            <a:gdLst/>
            <a:ahLst/>
            <a:cxnLst/>
            <a:rect l="l" t="t" r="r" b="b"/>
            <a:pathLst>
              <a:path w="1869948" h="509016">
                <a:moveTo>
                  <a:pt x="0" y="509016"/>
                </a:moveTo>
                <a:lnTo>
                  <a:pt x="1869948" y="509016"/>
                </a:lnTo>
                <a:lnTo>
                  <a:pt x="1869948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374260" y="9429698"/>
            <a:ext cx="1014094" cy="4235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39"/>
              </a:lnSpc>
            </a:pPr>
            <a:r>
              <a:rPr dirty="0" smtClean="0" sz="1400">
                <a:latin typeface="Times New Roman"/>
                <a:cs typeface="Times New Roman"/>
              </a:rPr>
              <a:t>Far fi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0">
                <a:latin typeface="Times New Roman"/>
                <a:cs typeface="Times New Roman"/>
              </a:rPr>
              <a:t> (Fra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01440" y="6958583"/>
            <a:ext cx="774191" cy="499872"/>
          </a:xfrm>
          <a:custGeom>
            <a:avLst/>
            <a:gdLst/>
            <a:ahLst/>
            <a:cxnLst/>
            <a:rect l="l" t="t" r="r" b="b"/>
            <a:pathLst>
              <a:path w="774191" h="499872">
                <a:moveTo>
                  <a:pt x="0" y="499872"/>
                </a:moveTo>
                <a:lnTo>
                  <a:pt x="774191" y="499872"/>
                </a:lnTo>
                <a:lnTo>
                  <a:pt x="774191" y="0"/>
                </a:lnTo>
                <a:lnTo>
                  <a:pt x="0" y="0"/>
                </a:lnTo>
                <a:lnTo>
                  <a:pt x="0" y="499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980815" y="6988936"/>
            <a:ext cx="426084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80815" y="7193153"/>
            <a:ext cx="60833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su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18659" y="6629400"/>
            <a:ext cx="949451" cy="466343"/>
          </a:xfrm>
          <a:custGeom>
            <a:avLst/>
            <a:gdLst/>
            <a:ahLst/>
            <a:cxnLst/>
            <a:rect l="l" t="t" r="r" b="b"/>
            <a:pathLst>
              <a:path w="949451" h="466344">
                <a:moveTo>
                  <a:pt x="0" y="466343"/>
                </a:moveTo>
                <a:lnTo>
                  <a:pt x="949451" y="466343"/>
                </a:lnTo>
                <a:lnTo>
                  <a:pt x="949451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4598289" y="6673977"/>
            <a:ext cx="698500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Sp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1144269"/>
            <a:ext cx="6441440" cy="18891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>
              <a:lnSpc>
                <a:spcPct val="100000"/>
              </a:lnSpc>
              <a:tabLst>
                <a:tab pos="698500" algn="l"/>
              </a:tabLst>
            </a:pPr>
            <a:r>
              <a:rPr dirty="0" smtClean="0" sz="1600" spc="-5" b="1">
                <a:latin typeface="Times New Roman"/>
                <a:cs typeface="Times New Roman"/>
              </a:rPr>
              <a:t>2</a:t>
            </a:r>
            <a:r>
              <a:rPr dirty="0" smtClean="0" sz="1600" spc="-15" b="1">
                <a:latin typeface="Times New Roman"/>
                <a:cs typeface="Times New Roman"/>
              </a:rPr>
              <a:t>-</a:t>
            </a:r>
            <a:r>
              <a:rPr dirty="0" smtClean="0" sz="1600" spc="-10" b="1">
                <a:latin typeface="Times New Roman"/>
                <a:cs typeface="Times New Roman"/>
              </a:rPr>
              <a:t>2</a:t>
            </a:r>
            <a:r>
              <a:rPr dirty="0" smtClean="0" sz="1600" spc="-10" b="1">
                <a:latin typeface="Times New Roman"/>
                <a:cs typeface="Times New Roman"/>
              </a:rPr>
              <a:t>	</a:t>
            </a:r>
            <a:r>
              <a:rPr dirty="0" smtClean="0" sz="1600" spc="-10" b="1">
                <a:latin typeface="Times New Roman"/>
                <a:cs typeface="Times New Roman"/>
              </a:rPr>
              <a:t>Be</a:t>
            </a:r>
            <a:r>
              <a:rPr dirty="0" smtClean="0" sz="1600" spc="5" b="1">
                <a:latin typeface="Times New Roman"/>
                <a:cs typeface="Times New Roman"/>
              </a:rPr>
              <a:t>a</a:t>
            </a:r>
            <a:r>
              <a:rPr dirty="0" smtClean="0" sz="1600" spc="-15" b="1">
                <a:latin typeface="Times New Roman"/>
                <a:cs typeface="Times New Roman"/>
              </a:rPr>
              <a:t>m</a:t>
            </a:r>
            <a:r>
              <a:rPr dirty="0" smtClean="0" sz="1600" spc="-1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Area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5" b="1">
                <a:latin typeface="Times New Roman"/>
                <a:cs typeface="Times New Roman"/>
              </a:rPr>
              <a:t>(</a:t>
            </a:r>
            <a:r>
              <a:rPr dirty="0" smtClean="0" sz="1600" spc="-25" b="1">
                <a:latin typeface="Times New Roman"/>
                <a:cs typeface="Times New Roman"/>
              </a:rPr>
              <a:t>O</a:t>
            </a:r>
            <a:r>
              <a:rPr dirty="0" smtClean="0" sz="1600" spc="-10" b="1">
                <a:latin typeface="Times New Roman"/>
                <a:cs typeface="Times New Roman"/>
              </a:rPr>
              <a:t>r</a:t>
            </a:r>
            <a:r>
              <a:rPr dirty="0" smtClean="0" sz="1600" spc="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Be</a:t>
            </a:r>
            <a:r>
              <a:rPr dirty="0" smtClean="0" sz="1600" spc="5" b="1">
                <a:latin typeface="Times New Roman"/>
                <a:cs typeface="Times New Roman"/>
              </a:rPr>
              <a:t>a</a:t>
            </a:r>
            <a:r>
              <a:rPr dirty="0" smtClean="0" sz="1600" spc="-15" b="1">
                <a:latin typeface="Times New Roman"/>
                <a:cs typeface="Times New Roman"/>
              </a:rPr>
              <a:t>m</a:t>
            </a:r>
            <a:r>
              <a:rPr dirty="0" smtClean="0" sz="1600" spc="-2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Solid</a:t>
            </a:r>
            <a:r>
              <a:rPr dirty="0" smtClean="0" sz="1600" spc="2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Angle)</a:t>
            </a:r>
            <a:r>
              <a:rPr dirty="0" smtClean="0" sz="1600" spc="10" b="1">
                <a:latin typeface="Times New Roman"/>
                <a:cs typeface="Times New Roman"/>
              </a:rPr>
              <a:t> </a:t>
            </a:r>
            <a:r>
              <a:rPr dirty="0" smtClean="0" sz="1600" spc="-5" b="1">
                <a:latin typeface="Times New Roman"/>
                <a:cs typeface="Times New Roman"/>
              </a:rPr>
              <a:t>Ω</a:t>
            </a:r>
            <a:r>
              <a:rPr dirty="0" smtClean="0" sz="1600" spc="-15" b="1" i="1">
                <a:latin typeface="Times New Roman"/>
                <a:cs typeface="Times New Roman"/>
              </a:rPr>
              <a:t>A</a:t>
            </a:r>
            <a:r>
              <a:rPr dirty="0" smtClean="0" sz="1600" spc="-15" b="1" i="1">
                <a:latin typeface="Times New Roman"/>
                <a:cs typeface="Times New Roman"/>
              </a:rPr>
              <a:t>:</a:t>
            </a:r>
            <a:r>
              <a:rPr dirty="0" smtClean="0" sz="1600" spc="-10" b="1" i="1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marL="12700" marR="12700" indent="43815">
              <a:lnSpc>
                <a:spcPts val="1610"/>
              </a:lnSpc>
              <a:spcBef>
                <a:spcPts val="25"/>
              </a:spcBef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 t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dA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ace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dθ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0" i="1">
                <a:latin typeface="Times New Roman"/>
                <a:cs typeface="Times New Roman"/>
              </a:rPr>
              <a:t>θ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e)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0" i="1">
                <a:latin typeface="Times New Roman"/>
                <a:cs typeface="Times New Roman"/>
              </a:rPr>
              <a:t>θ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dφ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φ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 (l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ig.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endParaRPr sz="1400">
              <a:latin typeface="Times New Roman"/>
              <a:cs typeface="Times New Roman"/>
            </a:endParaRPr>
          </a:p>
          <a:p>
            <a:pPr marL="1678305">
              <a:lnSpc>
                <a:spcPts val="1630"/>
              </a:lnSpc>
              <a:tabLst>
                <a:tab pos="4784725" algn="l"/>
              </a:tabLst>
            </a:pPr>
            <a:r>
              <a:rPr dirty="0" smtClean="0" sz="1400" b="1" i="1">
                <a:latin typeface="Times New Roman"/>
                <a:cs typeface="Times New Roman"/>
              </a:rPr>
              <a:t>dA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= </a:t>
            </a:r>
            <a:r>
              <a:rPr dirty="0" smtClean="0" sz="1400" spc="-15" b="1" i="1">
                <a:latin typeface="Times New Roman"/>
                <a:cs typeface="Times New Roman"/>
              </a:rPr>
              <a:t>(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θ)</a:t>
            </a:r>
            <a:r>
              <a:rPr dirty="0" smtClean="0" sz="1400" spc="-10" b="1" i="1">
                <a:latin typeface="Times New Roman"/>
                <a:cs typeface="Times New Roman"/>
              </a:rPr>
              <a:t>(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θ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φ</a:t>
            </a:r>
            <a:r>
              <a:rPr dirty="0" smtClean="0" sz="1400" spc="0" b="1" i="1">
                <a:latin typeface="Times New Roman"/>
                <a:cs typeface="Times New Roman"/>
              </a:rPr>
              <a:t>)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= 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baseline="30864" sz="1350" spc="0" b="1" i="1">
                <a:latin typeface="Times New Roman"/>
                <a:cs typeface="Times New Roman"/>
              </a:rPr>
              <a:t>2 </a:t>
            </a:r>
            <a:r>
              <a:rPr dirty="0" smtClean="0" baseline="30864" sz="1350" spc="-165" b="1" i="1">
                <a:latin typeface="Times New Roman"/>
                <a:cs typeface="Times New Roman"/>
              </a:rPr>
              <a:t> </a:t>
            </a:r>
            <a:r>
              <a:rPr dirty="0" smtClean="0" sz="1400" spc="5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Ω	</a:t>
            </a:r>
            <a:r>
              <a:rPr dirty="0" smtClean="0" sz="1400" spc="0" b="1">
                <a:latin typeface="Times New Roman"/>
                <a:cs typeface="Times New Roman"/>
              </a:rPr>
              <a:t>(</a:t>
            </a:r>
            <a:r>
              <a:rPr dirty="0" smtClean="0" sz="1400" spc="5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85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Ω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id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le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) or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(</a:t>
            </a:r>
            <a:r>
              <a:rPr dirty="0" smtClean="0" baseline="30864" sz="1350" spc="-1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20"/>
              </a:lnSpc>
            </a:pPr>
            <a:r>
              <a:rPr dirty="0" smtClean="0" sz="1400" spc="5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Ω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area </a:t>
            </a:r>
            <a:r>
              <a:rPr dirty="0" smtClean="0" sz="1400" spc="5" i="1">
                <a:latin typeface="Times New Roman"/>
                <a:cs typeface="Times New Roman"/>
              </a:rPr>
              <a:t>d</a:t>
            </a:r>
            <a:r>
              <a:rPr dirty="0" smtClean="0" sz="1400" spc="-20" i="1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= dA/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baseline="30864" sz="1350" spc="0">
                <a:latin typeface="Times New Roman"/>
                <a:cs typeface="Times New Roman"/>
              </a:rPr>
              <a:t>2</a:t>
            </a:r>
            <a:endParaRPr baseline="30864"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3185159"/>
            <a:ext cx="6358128" cy="449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7840979"/>
            <a:ext cx="6675120" cy="1955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858767" y="3300983"/>
            <a:ext cx="1691639" cy="850392"/>
          </a:xfrm>
          <a:custGeom>
            <a:avLst/>
            <a:gdLst/>
            <a:ahLst/>
            <a:cxnLst/>
            <a:rect l="l" t="t" r="r" b="b"/>
            <a:pathLst>
              <a:path w="1691639" h="850392">
                <a:moveTo>
                  <a:pt x="0" y="850392"/>
                </a:moveTo>
                <a:lnTo>
                  <a:pt x="1691639" y="850392"/>
                </a:lnTo>
                <a:lnTo>
                  <a:pt x="1691639" y="0"/>
                </a:lnTo>
                <a:lnTo>
                  <a:pt x="0" y="0"/>
                </a:lnTo>
                <a:lnTo>
                  <a:pt x="0" y="850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1158239"/>
            <a:ext cx="6573011" cy="5652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" y="6973823"/>
            <a:ext cx="6815328" cy="2817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3875658"/>
            <a:ext cx="6674484" cy="1342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 b="1" u="heavy">
                <a:latin typeface="Times New Roman"/>
                <a:cs typeface="Times New Roman"/>
              </a:rPr>
              <a:t>2</a:t>
            </a:r>
            <a:r>
              <a:rPr dirty="0" smtClean="0" sz="1600" spc="-15" b="1" u="heavy">
                <a:latin typeface="Times New Roman"/>
                <a:cs typeface="Times New Roman"/>
              </a:rPr>
              <a:t>-</a:t>
            </a:r>
            <a:r>
              <a:rPr dirty="0" smtClean="0" sz="1600" spc="-10" b="1" u="heavy">
                <a:latin typeface="Times New Roman"/>
                <a:cs typeface="Times New Roman"/>
              </a:rPr>
              <a:t>3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Ra</a:t>
            </a:r>
            <a:r>
              <a:rPr dirty="0" smtClean="0" sz="1600" spc="-10" b="1" u="heavy">
                <a:latin typeface="Times New Roman"/>
                <a:cs typeface="Times New Roman"/>
              </a:rPr>
              <a:t>dia</a:t>
            </a:r>
            <a:r>
              <a:rPr dirty="0" smtClean="0" sz="1600" spc="-10" b="1" u="heavy">
                <a:latin typeface="Times New Roman"/>
                <a:cs typeface="Times New Roman"/>
              </a:rPr>
              <a:t>tion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In</a:t>
            </a:r>
            <a:r>
              <a:rPr dirty="0" smtClean="0" sz="1600" spc="0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ensity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58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 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ty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U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e).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nna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2618740">
              <a:lnSpc>
                <a:spcPct val="100000"/>
              </a:lnSpc>
              <a:spcBef>
                <a:spcPts val="63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From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eq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ov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ra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7877936"/>
            <a:ext cx="6669405" cy="7194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5" b="1" u="heavy">
                <a:latin typeface="Times New Roman"/>
                <a:cs typeface="Times New Roman"/>
              </a:rPr>
              <a:t>`</a:t>
            </a:r>
            <a:r>
              <a:rPr dirty="0" smtClean="0" sz="1600" spc="-5" b="1" u="heavy">
                <a:latin typeface="Times New Roman"/>
                <a:cs typeface="Times New Roman"/>
              </a:rPr>
              <a:t>2</a:t>
            </a:r>
            <a:r>
              <a:rPr dirty="0" smtClean="0" sz="1600" spc="-15" b="1" u="heavy">
                <a:latin typeface="Times New Roman"/>
                <a:cs typeface="Times New Roman"/>
              </a:rPr>
              <a:t>-</a:t>
            </a:r>
            <a:r>
              <a:rPr dirty="0" smtClean="0" sz="1600" spc="-10" b="1" u="heavy">
                <a:latin typeface="Times New Roman"/>
                <a:cs typeface="Times New Roman"/>
              </a:rPr>
              <a:t>4</a:t>
            </a:r>
            <a:r>
              <a:rPr dirty="0" smtClean="0" sz="1600" spc="0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Dire</a:t>
            </a:r>
            <a:r>
              <a:rPr dirty="0" smtClean="0" sz="1600" spc="-5" b="1" u="heavy">
                <a:latin typeface="Times New Roman"/>
                <a:cs typeface="Times New Roman"/>
              </a:rPr>
              <a:t>c</a:t>
            </a:r>
            <a:r>
              <a:rPr dirty="0" smtClean="0" sz="1600" spc="-10" b="1" u="heavy">
                <a:latin typeface="Times New Roman"/>
                <a:cs typeface="Times New Roman"/>
              </a:rPr>
              <a:t>tivity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(</a:t>
            </a:r>
            <a:r>
              <a:rPr dirty="0" smtClean="0" sz="1600" spc="-10" b="1" u="heavy">
                <a:latin typeface="Times New Roman"/>
                <a:cs typeface="Times New Roman"/>
              </a:rPr>
              <a:t>D)</a:t>
            </a:r>
            <a:r>
              <a:rPr dirty="0" smtClean="0" sz="1600" spc="-15" b="1" u="heavy">
                <a:latin typeface="Times New Roman"/>
                <a:cs typeface="Times New Roman"/>
              </a:rPr>
              <a:t> </a:t>
            </a:r>
            <a:r>
              <a:rPr dirty="0" smtClean="0" sz="1600" spc="0" b="1" u="heavy">
                <a:latin typeface="Times New Roman"/>
                <a:cs typeface="Times New Roman"/>
              </a:rPr>
              <a:t>: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marL="12700" marR="12700" indent="50165">
              <a:lnSpc>
                <a:spcPts val="1839"/>
              </a:lnSpc>
              <a:spcBef>
                <a:spcPts val="20"/>
              </a:spcBef>
            </a:pP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17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ratio</a:t>
            </a:r>
            <a:r>
              <a:rPr dirty="0" smtClean="0" sz="1600" spc="17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18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170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r</a:t>
            </a:r>
            <a:r>
              <a:rPr dirty="0" smtClean="0" sz="1600" spc="-5">
                <a:latin typeface="Times New Roman"/>
                <a:cs typeface="Times New Roman"/>
              </a:rPr>
              <a:t>a</a:t>
            </a:r>
            <a:r>
              <a:rPr dirty="0" smtClean="0" sz="1600" spc="-10">
                <a:latin typeface="Times New Roman"/>
                <a:cs typeface="Times New Roman"/>
              </a:rPr>
              <a:t>diation</a:t>
            </a:r>
            <a:r>
              <a:rPr dirty="0" smtClean="0" sz="1600" spc="17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intensity</a:t>
            </a:r>
            <a:r>
              <a:rPr dirty="0" smtClean="0" sz="1600" spc="17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in</a:t>
            </a:r>
            <a:r>
              <a:rPr dirty="0" smtClean="0" sz="1600" spc="17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17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given</a:t>
            </a:r>
            <a:r>
              <a:rPr dirty="0" smtClean="0" sz="1600" spc="17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direction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75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-10">
                <a:latin typeface="Times New Roman"/>
                <a:cs typeface="Times New Roman"/>
              </a:rPr>
              <a:t>r</a:t>
            </a:r>
            <a:r>
              <a:rPr dirty="0" smtClean="0" sz="1600" spc="0">
                <a:latin typeface="Times New Roman"/>
                <a:cs typeface="Times New Roman"/>
              </a:rPr>
              <a:t>o</a:t>
            </a:r>
            <a:r>
              <a:rPr dirty="0" smtClean="0" sz="1600" spc="-15">
                <a:latin typeface="Times New Roman"/>
                <a:cs typeface="Times New Roman"/>
              </a:rPr>
              <a:t>m</a:t>
            </a:r>
            <a:r>
              <a:rPr dirty="0" smtClean="0" sz="1600" spc="15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17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antenna</a:t>
            </a:r>
            <a:r>
              <a:rPr dirty="0" smtClean="0" sz="1600" spc="17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to</a:t>
            </a:r>
            <a:r>
              <a:rPr dirty="0" smtClean="0" sz="1600" spc="17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10">
                <a:latin typeface="Times New Roman"/>
                <a:cs typeface="Times New Roman"/>
              </a:rPr>
              <a:t> radiati</a:t>
            </a:r>
            <a:r>
              <a:rPr dirty="0" smtClean="0" sz="1600" spc="-5">
                <a:latin typeface="Times New Roman"/>
                <a:cs typeface="Times New Roman"/>
              </a:rPr>
              <a:t>o</a:t>
            </a:r>
            <a:r>
              <a:rPr dirty="0" smtClean="0" sz="1600" spc="-10">
                <a:latin typeface="Times New Roman"/>
                <a:cs typeface="Times New Roman"/>
              </a:rPr>
              <a:t>n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inte</a:t>
            </a:r>
            <a:r>
              <a:rPr dirty="0" smtClean="0" sz="1600" spc="-5">
                <a:latin typeface="Times New Roman"/>
                <a:cs typeface="Times New Roman"/>
              </a:rPr>
              <a:t>n</a:t>
            </a:r>
            <a:r>
              <a:rPr dirty="0" smtClean="0" sz="1600" spc="-10">
                <a:latin typeface="Times New Roman"/>
                <a:cs typeface="Times New Roman"/>
              </a:rPr>
              <a:t>sity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averaged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</a:t>
            </a:r>
            <a:r>
              <a:rPr dirty="0" smtClean="0" sz="1600" spc="-5">
                <a:latin typeface="Times New Roman"/>
                <a:cs typeface="Times New Roman"/>
              </a:rPr>
              <a:t>v</a:t>
            </a:r>
            <a:r>
              <a:rPr dirty="0" smtClean="0" sz="1600" spc="-10">
                <a:latin typeface="Times New Roman"/>
                <a:cs typeface="Times New Roman"/>
              </a:rPr>
              <a:t>er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all</a:t>
            </a:r>
            <a:r>
              <a:rPr dirty="0" smtClean="0" sz="1600" spc="10">
                <a:latin typeface="Times New Roman"/>
                <a:cs typeface="Times New Roman"/>
              </a:rPr>
              <a:t> </a:t>
            </a:r>
            <a:r>
              <a:rPr dirty="0" smtClean="0" sz="1600" spc="5">
                <a:latin typeface="Times New Roman"/>
                <a:cs typeface="Times New Roman"/>
              </a:rPr>
              <a:t>d</a:t>
            </a:r>
            <a:r>
              <a:rPr dirty="0" smtClean="0" sz="1600" spc="-10">
                <a:latin typeface="Times New Roman"/>
                <a:cs typeface="Times New Roman"/>
              </a:rPr>
              <a:t>irectio</a:t>
            </a:r>
            <a:r>
              <a:rPr dirty="0" smtClean="0" sz="1600" spc="-5">
                <a:latin typeface="Times New Roman"/>
                <a:cs typeface="Times New Roman"/>
              </a:rPr>
              <a:t>n</a:t>
            </a:r>
            <a:r>
              <a:rPr dirty="0" smtClean="0" sz="1600" spc="-5">
                <a:latin typeface="Times New Roman"/>
                <a:cs typeface="Times New Roman"/>
              </a:rPr>
              <a:t>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9320986"/>
            <a:ext cx="159575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can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de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1158239"/>
            <a:ext cx="6941820" cy="2572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446020" y="5212079"/>
            <a:ext cx="2659380" cy="1414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" y="6626352"/>
            <a:ext cx="6836664" cy="574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55620" y="7200900"/>
            <a:ext cx="1446276" cy="690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642616" y="8592311"/>
            <a:ext cx="2273808" cy="733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</a:t>
            </a:r>
            <a:r>
              <a:rPr dirty="0" smtClean="0" sz="1300" spc="-5" i="1">
                <a:latin typeface="Monotype Corsiva"/>
                <a:cs typeface="Monotype Corsiva"/>
              </a:rPr>
              <a:t>2</a:t>
            </a:r>
            <a:r>
              <a:rPr dirty="0" smtClean="0" sz="1300" spc="-5" i="1">
                <a:latin typeface="Monotype Corsiva"/>
                <a:cs typeface="Monotype Corsiva"/>
              </a:rPr>
              <a:t>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1158239"/>
            <a:ext cx="6655308" cy="443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" y="5597651"/>
            <a:ext cx="6922008" cy="2029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7635240"/>
            <a:ext cx="6841235" cy="2159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261865" y="5791961"/>
            <a:ext cx="2442972" cy="350520"/>
          </a:xfrm>
          <a:custGeom>
            <a:avLst/>
            <a:gdLst/>
            <a:ahLst/>
            <a:cxnLst/>
            <a:rect l="l" t="t" r="r" b="b"/>
            <a:pathLst>
              <a:path w="2442972" h="350520">
                <a:moveTo>
                  <a:pt x="0" y="350520"/>
                </a:moveTo>
                <a:lnTo>
                  <a:pt x="2442972" y="350520"/>
                </a:lnTo>
                <a:lnTo>
                  <a:pt x="2442972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261865" y="5791961"/>
            <a:ext cx="2442972" cy="350520"/>
          </a:xfrm>
          <a:custGeom>
            <a:avLst/>
            <a:gdLst/>
            <a:ahLst/>
            <a:cxnLst/>
            <a:rect l="l" t="t" r="r" b="b"/>
            <a:pathLst>
              <a:path w="2442972" h="350520">
                <a:moveTo>
                  <a:pt x="0" y="350520"/>
                </a:moveTo>
                <a:lnTo>
                  <a:pt x="2442972" y="350520"/>
                </a:lnTo>
                <a:lnTo>
                  <a:pt x="2442972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856476" y="8127491"/>
            <a:ext cx="448055" cy="318515"/>
          </a:xfrm>
          <a:custGeom>
            <a:avLst/>
            <a:gdLst/>
            <a:ahLst/>
            <a:cxnLst/>
            <a:rect l="l" t="t" r="r" b="b"/>
            <a:pathLst>
              <a:path w="448055" h="318515">
                <a:moveTo>
                  <a:pt x="0" y="318516"/>
                </a:moveTo>
                <a:lnTo>
                  <a:pt x="448055" y="318516"/>
                </a:lnTo>
                <a:lnTo>
                  <a:pt x="448055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7</dc:creator>
  <dcterms:created xsi:type="dcterms:W3CDTF">2018-11-13T12:24:49Z</dcterms:created>
  <dcterms:modified xsi:type="dcterms:W3CDTF">2018-11-13T12:24:49Z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LastSaved">
    <vt:filetime>2018-11-13T00:00:00Z</vt:filetime>
  </property>
</Properties>
</file>